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67" d="100"/>
          <a:sy n="67" d="100"/>
        </p:scale>
        <p:origin x="45" y="1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jpeg>
</file>

<file path=ppt/media/image13.gif>
</file>

<file path=ppt/media/image2.png>
</file>

<file path=ppt/media/image3.jpeg>
</file>

<file path=ppt/media/image4.png>
</file>

<file path=ppt/media/image5.jpe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3A3F09-8398-4B0E-AA13-E63AE27247FE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F54C30-F989-4FEC-B6CA-43B070CD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761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F54C30-F989-4FEC-B6CA-43B070CD7F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119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F54C30-F989-4FEC-B6CA-43B070CD7F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78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F54C30-F989-4FEC-B6CA-43B070CD7F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0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F54C30-F989-4FEC-B6CA-43B070CD7F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8471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F54C30-F989-4FEC-B6CA-43B070CD7F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291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F54C30-F989-4FEC-B6CA-43B070CD7F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52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F54C30-F989-4FEC-B6CA-43B070CD7F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7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F54C30-F989-4FEC-B6CA-43B070CD7F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76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F54C30-F989-4FEC-B6CA-43B070CD7F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22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F54C30-F989-4FEC-B6CA-43B070CD7F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5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699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733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742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0147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771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108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8807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899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72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297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289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346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80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16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740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57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324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22B4AE43-45C1-46EA-8D3D-B65865A3F8DC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B35CE47-3F2A-4EAA-BBB5-9004EBC1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011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slide" Target="slide3.xml"/><Relationship Id="rId5" Type="http://schemas.openxmlformats.org/officeDocument/2006/relationships/slide" Target="slide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5" Type="http://schemas.openxmlformats.org/officeDocument/2006/relationships/image" Target="../media/image10.png"/><Relationship Id="rId4" Type="http://schemas.openxmlformats.org/officeDocument/2006/relationships/image" Target="../media/image1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slide" Target="slide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slide" Target="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slide" Target="slide6.xml"/><Relationship Id="rId5" Type="http://schemas.openxmlformats.org/officeDocument/2006/relationships/slide" Target="slide4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slide" Target="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6" Type="http://schemas.openxmlformats.org/officeDocument/2006/relationships/slide" Target="slide5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6" Type="http://schemas.openxmlformats.org/officeDocument/2006/relationships/slide" Target="slide3.xml"/><Relationship Id="rId5" Type="http://schemas.openxmlformats.org/officeDocument/2006/relationships/image" Target="../media/image6.png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8.png"/><Relationship Id="rId5" Type="http://schemas.openxmlformats.org/officeDocument/2006/relationships/slide" Target="slide3.xml"/><Relationship Id="rId4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7.xml"/><Relationship Id="rId7" Type="http://schemas.openxmlformats.org/officeDocument/2006/relationships/slide" Target="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6" Type="http://schemas.openxmlformats.org/officeDocument/2006/relationships/image" Target="../media/image9.png"/><Relationship Id="rId5" Type="http://schemas.openxmlformats.org/officeDocument/2006/relationships/slide" Target="slide8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slide" Target="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6" Type="http://schemas.openxmlformats.org/officeDocument/2006/relationships/slide" Target="slide9.xml"/><Relationship Id="rId5" Type="http://schemas.openxmlformats.org/officeDocument/2006/relationships/image" Target="../media/image9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6" Type="http://schemas.openxmlformats.org/officeDocument/2006/relationships/slide" Target="slide10.xml"/><Relationship Id="rId5" Type="http://schemas.openxmlformats.org/officeDocument/2006/relationships/image" Target="../media/image9.pn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vignette.wikia.nocookie.net/starwars/images/d/d6/Yoda_SWSB.png/revision/latest/scale-to-width-down/500?cb=20150206140125">
            <a:extLst>
              <a:ext uri="{FF2B5EF4-FFF2-40B4-BE49-F238E27FC236}">
                <a16:creationId xmlns:a16="http://schemas.microsoft.com/office/drawing/2014/main" id="{8DA7BCB2-1FF1-44A0-B8E7-7F9F1B6A9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5016" y="0"/>
            <a:ext cx="3866984" cy="4640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04EB59E-D4AB-48DA-80FF-BEEA8682F59E}"/>
              </a:ext>
            </a:extLst>
          </p:cNvPr>
          <p:cNvSpPr/>
          <p:nvPr/>
        </p:nvSpPr>
        <p:spPr>
          <a:xfrm>
            <a:off x="1514723" y="548640"/>
            <a:ext cx="6376947" cy="1407380"/>
          </a:xfrm>
          <a:prstGeom prst="wedgeRoundRectCallout">
            <a:avLst>
              <a:gd name="adj1" fmla="val 66012"/>
              <a:gd name="adj2" fmla="val -4541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solving the </a:t>
            </a:r>
            <a:r>
              <a:rPr lang="en-US" dirty="0" err="1"/>
              <a:t>AlarmClockRadio</a:t>
            </a:r>
            <a:r>
              <a:rPr lang="en-US" dirty="0"/>
              <a:t> problem, should your solution have one class or many?</a:t>
            </a:r>
          </a:p>
        </p:txBody>
      </p:sp>
      <p:sp>
        <p:nvSpPr>
          <p:cNvPr id="7" name="Rectangle: Rounded Corners 6">
            <a:hlinkClick r:id="rId5" action="ppaction://hlinksldjump"/>
            <a:extLst>
              <a:ext uri="{FF2B5EF4-FFF2-40B4-BE49-F238E27FC236}">
                <a16:creationId xmlns:a16="http://schemas.microsoft.com/office/drawing/2014/main" id="{D5C4D414-7596-4725-BD30-A6EB989D9892}"/>
              </a:ext>
            </a:extLst>
          </p:cNvPr>
          <p:cNvSpPr/>
          <p:nvPr/>
        </p:nvSpPr>
        <p:spPr>
          <a:xfrm>
            <a:off x="707666" y="2894275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One class</a:t>
            </a:r>
          </a:p>
        </p:txBody>
      </p:sp>
      <p:sp>
        <p:nvSpPr>
          <p:cNvPr id="13" name="Rectangle: Rounded Corners 12">
            <a:hlinkClick r:id="rId6" action="ppaction://hlinksldjump"/>
            <a:extLst>
              <a:ext uri="{FF2B5EF4-FFF2-40B4-BE49-F238E27FC236}">
                <a16:creationId xmlns:a16="http://schemas.microsoft.com/office/drawing/2014/main" id="{F108D398-0F05-4F68-B893-C937B97A1AB9}"/>
              </a:ext>
            </a:extLst>
          </p:cNvPr>
          <p:cNvSpPr/>
          <p:nvPr/>
        </p:nvSpPr>
        <p:spPr>
          <a:xfrm>
            <a:off x="707665" y="4219493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Many classes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6412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i.imgur.com/30SCFZ7.gif">
            <a:extLst>
              <a:ext uri="{FF2B5EF4-FFF2-40B4-BE49-F238E27FC236}">
                <a16:creationId xmlns:a16="http://schemas.microsoft.com/office/drawing/2014/main" id="{42B59A34-B65E-45E0-9DD5-4868DE2CA15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4647" y="1"/>
            <a:ext cx="2567353" cy="1441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04EB59E-D4AB-48DA-80FF-BEEA8682F59E}"/>
              </a:ext>
            </a:extLst>
          </p:cNvPr>
          <p:cNvSpPr/>
          <p:nvPr/>
        </p:nvSpPr>
        <p:spPr>
          <a:xfrm>
            <a:off x="314076" y="508883"/>
            <a:ext cx="8658971" cy="1626041"/>
          </a:xfrm>
          <a:prstGeom prst="wedgeRoundRectCallout">
            <a:avLst>
              <a:gd name="adj1" fmla="val 60027"/>
              <a:gd name="adj2" fmla="val -3738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This is the ideal solution. It allows reuse of both alarm clock and radio while also allowing </a:t>
            </a:r>
            <a:r>
              <a:rPr lang="en-US" dirty="0" err="1"/>
              <a:t>AlarmClock</a:t>
            </a:r>
            <a:r>
              <a:rPr lang="en-US" dirty="0"/>
              <a:t> to reuse the base functionality of Clock.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5DF2C4-1E96-47AA-9A8F-AD51B3FE35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96" y="2340663"/>
            <a:ext cx="3217750" cy="437421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9780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yoda face happy">
            <a:extLst>
              <a:ext uri="{FF2B5EF4-FFF2-40B4-BE49-F238E27FC236}">
                <a16:creationId xmlns:a16="http://schemas.microsoft.com/office/drawing/2014/main" id="{E848DBD1-DC8C-4FB8-8C9E-F84D50728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941" y="1"/>
            <a:ext cx="4786132" cy="2969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04EB59E-D4AB-48DA-80FF-BEEA8682F59E}"/>
              </a:ext>
            </a:extLst>
          </p:cNvPr>
          <p:cNvSpPr/>
          <p:nvPr/>
        </p:nvSpPr>
        <p:spPr>
          <a:xfrm>
            <a:off x="314076" y="508883"/>
            <a:ext cx="6376947" cy="2129623"/>
          </a:xfrm>
          <a:prstGeom prst="wedgeRoundRectCallout">
            <a:avLst>
              <a:gd name="adj1" fmla="val 66012"/>
              <a:gd name="adj2" fmla="val -4541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Having a single class leads to many problems.</a:t>
            </a:r>
          </a:p>
          <a:p>
            <a:r>
              <a:rPr lang="en-US" dirty="0"/>
              <a:t>What happens if: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clock class changes?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alarm clock changes?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radio changes?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any of the components aren’t needed?</a:t>
            </a:r>
          </a:p>
        </p:txBody>
      </p:sp>
      <p:sp>
        <p:nvSpPr>
          <p:cNvPr id="14" name="Rectangle: Rounded Corners 13">
            <a:hlinkClick r:id="rId5" action="ppaction://hlinksldjump"/>
            <a:extLst>
              <a:ext uri="{FF2B5EF4-FFF2-40B4-BE49-F238E27FC236}">
                <a16:creationId xmlns:a16="http://schemas.microsoft.com/office/drawing/2014/main" id="{8309854D-C78D-4B85-B7DB-E902EC458D36}"/>
              </a:ext>
            </a:extLst>
          </p:cNvPr>
          <p:cNvSpPr/>
          <p:nvPr/>
        </p:nvSpPr>
        <p:spPr>
          <a:xfrm>
            <a:off x="532738" y="5878002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previous decision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C566B44-E7FF-4F52-B6B9-7B51F45351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497" y="2904462"/>
            <a:ext cx="2581275" cy="30289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7025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yoda face happy">
            <a:extLst>
              <a:ext uri="{FF2B5EF4-FFF2-40B4-BE49-F238E27FC236}">
                <a16:creationId xmlns:a16="http://schemas.microsoft.com/office/drawing/2014/main" id="{32FF81AA-F4CC-4701-88D2-79660E556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8306" y="0"/>
            <a:ext cx="2553694" cy="1276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04EB59E-D4AB-48DA-80FF-BEEA8682F59E}"/>
              </a:ext>
            </a:extLst>
          </p:cNvPr>
          <p:cNvSpPr/>
          <p:nvPr/>
        </p:nvSpPr>
        <p:spPr>
          <a:xfrm>
            <a:off x="314076" y="508883"/>
            <a:ext cx="8658971" cy="2129623"/>
          </a:xfrm>
          <a:prstGeom prst="wedgeRoundRectCallout">
            <a:avLst>
              <a:gd name="adj1" fmla="val 60027"/>
              <a:gd name="adj2" fmla="val -3738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Good answer, a quality solution definitely has more than one class to improve maintainability.</a:t>
            </a:r>
          </a:p>
          <a:p>
            <a:endParaRPr lang="en-US" dirty="0"/>
          </a:p>
          <a:p>
            <a:r>
              <a:rPr lang="en-US" dirty="0"/>
              <a:t>Given that you have multiple classes, how should those classes be related?</a:t>
            </a:r>
          </a:p>
        </p:txBody>
      </p:sp>
      <p:sp>
        <p:nvSpPr>
          <p:cNvPr id="5" name="Rectangle: Rounded Corners 4">
            <a:hlinkClick r:id="rId5" action="ppaction://hlinksldjump"/>
            <a:extLst>
              <a:ext uri="{FF2B5EF4-FFF2-40B4-BE49-F238E27FC236}">
                <a16:creationId xmlns:a16="http://schemas.microsoft.com/office/drawing/2014/main" id="{51647C1C-8E5B-4F61-BC89-125E324B8219}"/>
              </a:ext>
            </a:extLst>
          </p:cNvPr>
          <p:cNvSpPr/>
          <p:nvPr/>
        </p:nvSpPr>
        <p:spPr>
          <a:xfrm>
            <a:off x="1808922" y="3001618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Using only inheritance</a:t>
            </a:r>
          </a:p>
        </p:txBody>
      </p:sp>
      <p:sp>
        <p:nvSpPr>
          <p:cNvPr id="6" name="Rectangle: Rounded Corners 5">
            <a:hlinkClick r:id="rId6" action="ppaction://hlinksldjump"/>
            <a:extLst>
              <a:ext uri="{FF2B5EF4-FFF2-40B4-BE49-F238E27FC236}">
                <a16:creationId xmlns:a16="http://schemas.microsoft.com/office/drawing/2014/main" id="{09F763FA-E933-4C05-864A-BD778366B89D}"/>
              </a:ext>
            </a:extLst>
          </p:cNvPr>
          <p:cNvSpPr/>
          <p:nvPr/>
        </p:nvSpPr>
        <p:spPr>
          <a:xfrm>
            <a:off x="1808921" y="3965052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Using only aggregation</a:t>
            </a:r>
          </a:p>
        </p:txBody>
      </p:sp>
      <p:sp>
        <p:nvSpPr>
          <p:cNvPr id="7" name="Rectangle: Rounded Corners 6">
            <a:hlinkClick r:id="rId7" action="ppaction://hlinksldjump"/>
            <a:extLst>
              <a:ext uri="{FF2B5EF4-FFF2-40B4-BE49-F238E27FC236}">
                <a16:creationId xmlns:a16="http://schemas.microsoft.com/office/drawing/2014/main" id="{C633CD5C-DD48-4CF1-A4F7-DFF5C95FA40B}"/>
              </a:ext>
            </a:extLst>
          </p:cNvPr>
          <p:cNvSpPr/>
          <p:nvPr/>
        </p:nvSpPr>
        <p:spPr>
          <a:xfrm>
            <a:off x="1808920" y="4928486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Using a combination of inheritance and aggregation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19216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https://vignette.wikia.nocookie.net/starwars/images/d/d6/Yoda_SWSB.png/revision/latest/scale-to-width-down/500?cb=20150206140125">
            <a:extLst>
              <a:ext uri="{FF2B5EF4-FFF2-40B4-BE49-F238E27FC236}">
                <a16:creationId xmlns:a16="http://schemas.microsoft.com/office/drawing/2014/main" id="{0AD9803F-7385-4628-8376-74697BC749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6580" y="0"/>
            <a:ext cx="1945419" cy="2334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04EB59E-D4AB-48DA-80FF-BEEA8682F59E}"/>
              </a:ext>
            </a:extLst>
          </p:cNvPr>
          <p:cNvSpPr/>
          <p:nvPr/>
        </p:nvSpPr>
        <p:spPr>
          <a:xfrm>
            <a:off x="314076" y="508884"/>
            <a:ext cx="8658971" cy="874644"/>
          </a:xfrm>
          <a:prstGeom prst="wedgeRoundRectCallout">
            <a:avLst>
              <a:gd name="adj1" fmla="val 71046"/>
              <a:gd name="adj2" fmla="val -728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If you use only inheritance you might have a solution similar to one of the following: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5B67DC-ADE4-41AC-A60F-ED411AC17B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22" y="1618089"/>
            <a:ext cx="1888159" cy="4920803"/>
          </a:xfrm>
          <a:prstGeom prst="rect">
            <a:avLst/>
          </a:prstGeom>
        </p:spPr>
      </p:pic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73A45614-D974-4523-AA98-67A82123F941}"/>
              </a:ext>
            </a:extLst>
          </p:cNvPr>
          <p:cNvSpPr/>
          <p:nvPr/>
        </p:nvSpPr>
        <p:spPr>
          <a:xfrm>
            <a:off x="5379057" y="2386718"/>
            <a:ext cx="4867524" cy="874644"/>
          </a:xfrm>
          <a:prstGeom prst="wedgeRoundRectCallout">
            <a:avLst>
              <a:gd name="adj1" fmla="val 40098"/>
              <a:gd name="adj2" fmla="val -10056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Is this solution ideal?</a:t>
            </a:r>
          </a:p>
        </p:txBody>
      </p:sp>
      <p:sp>
        <p:nvSpPr>
          <p:cNvPr id="14" name="Rectangle: Rounded Corners 13">
            <a:hlinkClick r:id="rId6" action="ppaction://hlinksldjump"/>
            <a:extLst>
              <a:ext uri="{FF2B5EF4-FFF2-40B4-BE49-F238E27FC236}">
                <a16:creationId xmlns:a16="http://schemas.microsoft.com/office/drawing/2014/main" id="{BC79D7C4-4AC5-4E8A-BEC7-8A363FF67341}"/>
              </a:ext>
            </a:extLst>
          </p:cNvPr>
          <p:cNvSpPr/>
          <p:nvPr/>
        </p:nvSpPr>
        <p:spPr>
          <a:xfrm>
            <a:off x="5379058" y="3812651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This solution </a:t>
            </a:r>
            <a:r>
              <a:rPr lang="en-US" dirty="0"/>
              <a:t>is ideal</a:t>
            </a:r>
          </a:p>
        </p:txBody>
      </p:sp>
      <p:sp>
        <p:nvSpPr>
          <p:cNvPr id="15" name="Rectangle: Rounded Corners 14">
            <a:hlinkClick r:id="rId7" action="ppaction://hlinksldjump"/>
            <a:extLst>
              <a:ext uri="{FF2B5EF4-FFF2-40B4-BE49-F238E27FC236}">
                <a16:creationId xmlns:a16="http://schemas.microsoft.com/office/drawing/2014/main" id="{CCDD735A-F6FE-420B-8089-2E5E08019FAA}"/>
              </a:ext>
            </a:extLst>
          </p:cNvPr>
          <p:cNvSpPr/>
          <p:nvPr/>
        </p:nvSpPr>
        <p:spPr>
          <a:xfrm>
            <a:off x="5379057" y="4776085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Using only inheritance was not the correct design direction, return to previous decision.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64E8BF-7578-4B81-B88C-77C79E74FD28}"/>
              </a:ext>
            </a:extLst>
          </p:cNvPr>
          <p:cNvSpPr txBox="1"/>
          <p:nvPr/>
        </p:nvSpPr>
        <p:spPr>
          <a:xfrm>
            <a:off x="3009207" y="6114553"/>
            <a:ext cx="9085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Note, one could start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Radio</a:t>
            </a:r>
            <a:r>
              <a:rPr lang="en-US" dirty="0"/>
              <a:t>, derive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ClockRadio</a:t>
            </a:r>
            <a:r>
              <a:rPr lang="en-US" dirty="0"/>
              <a:t> and then derive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AlarmClockRadio</a:t>
            </a:r>
            <a:r>
              <a:rPr lang="en-US" dirty="0"/>
              <a:t> in a similar fashion, but it would still be wrong.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63307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8F20F0-2326-46FF-AC92-D7CF47B012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716" y="1"/>
            <a:ext cx="2817284" cy="1582310"/>
          </a:xfrm>
          <a:prstGeom prst="rect">
            <a:avLst/>
          </a:prstGeom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04EB59E-D4AB-48DA-80FF-BEEA8682F59E}"/>
              </a:ext>
            </a:extLst>
          </p:cNvPr>
          <p:cNvSpPr/>
          <p:nvPr/>
        </p:nvSpPr>
        <p:spPr>
          <a:xfrm>
            <a:off x="314076" y="508883"/>
            <a:ext cx="8658971" cy="1626041"/>
          </a:xfrm>
          <a:prstGeom prst="wedgeRoundRectCallout">
            <a:avLst>
              <a:gd name="adj1" fmla="val 60027"/>
              <a:gd name="adj2" fmla="val -3738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Choosing only inheritance is a poor choice. </a:t>
            </a:r>
          </a:p>
          <a:p>
            <a:r>
              <a:rPr lang="en-US" dirty="0"/>
              <a:t>Having only inheritance creates a problem if you want to create only a radio object with the solution on the left and a problem if you want just a clock / alarm clock with the solution on the right.</a:t>
            </a:r>
          </a:p>
          <a:p>
            <a:r>
              <a:rPr lang="en-US" dirty="0"/>
              <a:t>A more nuanced approach is needed.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5B67DC-ADE4-41AC-A60F-ED411AC17B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22" y="2838616"/>
            <a:ext cx="1419831" cy="3700276"/>
          </a:xfrm>
          <a:prstGeom prst="rect">
            <a:avLst/>
          </a:prstGeom>
        </p:spPr>
      </p:pic>
      <p:sp>
        <p:nvSpPr>
          <p:cNvPr id="14" name="Rectangle: Rounded Corners 13">
            <a:hlinkClick r:id="rId6" action="ppaction://hlinksldjump"/>
            <a:extLst>
              <a:ext uri="{FF2B5EF4-FFF2-40B4-BE49-F238E27FC236}">
                <a16:creationId xmlns:a16="http://schemas.microsoft.com/office/drawing/2014/main" id="{BC79D7C4-4AC5-4E8A-BEC7-8A363FF67341}"/>
              </a:ext>
            </a:extLst>
          </p:cNvPr>
          <p:cNvSpPr/>
          <p:nvPr/>
        </p:nvSpPr>
        <p:spPr>
          <a:xfrm>
            <a:off x="5379058" y="3812651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previous decision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2006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8BE775D-5064-4E82-A58D-DB49C1F0CE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716" y="0"/>
            <a:ext cx="2817284" cy="1582310"/>
          </a:xfrm>
          <a:prstGeom prst="rect">
            <a:avLst/>
          </a:prstGeom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04EB59E-D4AB-48DA-80FF-BEEA8682F59E}"/>
              </a:ext>
            </a:extLst>
          </p:cNvPr>
          <p:cNvSpPr/>
          <p:nvPr/>
        </p:nvSpPr>
        <p:spPr>
          <a:xfrm>
            <a:off x="314076" y="508883"/>
            <a:ext cx="8658971" cy="1626041"/>
          </a:xfrm>
          <a:prstGeom prst="wedgeRoundRectCallout">
            <a:avLst>
              <a:gd name="adj1" fmla="val 60027"/>
              <a:gd name="adj2" fmla="val -3738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Choosing only aggregation is a poor choice. </a:t>
            </a:r>
          </a:p>
          <a:p>
            <a:r>
              <a:rPr lang="en-US" dirty="0"/>
              <a:t>Having only aggregation provides modularity and the ability to instantiate only an alarm, clock or radio, but it doesn’t provide any real reuse.</a:t>
            </a:r>
          </a:p>
        </p:txBody>
      </p:sp>
      <p:sp>
        <p:nvSpPr>
          <p:cNvPr id="14" name="Rectangle: Rounded Corners 13">
            <a:hlinkClick r:id="rId5" action="ppaction://hlinksldjump"/>
            <a:extLst>
              <a:ext uri="{FF2B5EF4-FFF2-40B4-BE49-F238E27FC236}">
                <a16:creationId xmlns:a16="http://schemas.microsoft.com/office/drawing/2014/main" id="{BC79D7C4-4AC5-4E8A-BEC7-8A363FF67341}"/>
              </a:ext>
            </a:extLst>
          </p:cNvPr>
          <p:cNvSpPr/>
          <p:nvPr/>
        </p:nvSpPr>
        <p:spPr>
          <a:xfrm>
            <a:off x="5379058" y="3812651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previous decision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41D2AC-BA17-4DB9-88DE-A2260FEBCF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59" y="2627905"/>
            <a:ext cx="4505352" cy="40366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179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https://vignette.wikia.nocookie.net/starwars/images/d/d6/Yoda_SWSB.png/revision/latest/scale-to-width-down/500?cb=20150206140125">
            <a:extLst>
              <a:ext uri="{FF2B5EF4-FFF2-40B4-BE49-F238E27FC236}">
                <a16:creationId xmlns:a16="http://schemas.microsoft.com/office/drawing/2014/main" id="{0B2002C6-6C5C-4431-AB52-9D127FC14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6580" y="0"/>
            <a:ext cx="1945419" cy="2334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04EB59E-D4AB-48DA-80FF-BEEA8682F59E}"/>
              </a:ext>
            </a:extLst>
          </p:cNvPr>
          <p:cNvSpPr/>
          <p:nvPr/>
        </p:nvSpPr>
        <p:spPr>
          <a:xfrm>
            <a:off x="314076" y="508883"/>
            <a:ext cx="8658971" cy="1626041"/>
          </a:xfrm>
          <a:prstGeom prst="wedgeRoundRectCallout">
            <a:avLst>
              <a:gd name="adj1" fmla="val 68200"/>
              <a:gd name="adj2" fmla="val -4642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Choosing both aggregation and inheritance is ideal, however, there are many ways to choose from. Click on the design that is the best:</a:t>
            </a:r>
          </a:p>
        </p:txBody>
      </p:sp>
      <p:pic>
        <p:nvPicPr>
          <p:cNvPr id="6" name="Picture 5">
            <a:hlinkClick r:id="rId5" action="ppaction://hlinksldjump"/>
            <a:extLst>
              <a:ext uri="{FF2B5EF4-FFF2-40B4-BE49-F238E27FC236}">
                <a16:creationId xmlns:a16="http://schemas.microsoft.com/office/drawing/2014/main" id="{B3E03B5A-48DD-4084-B059-5047275BD5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597" y="2484782"/>
            <a:ext cx="3402451" cy="3668533"/>
          </a:xfrm>
          <a:prstGeom prst="rect">
            <a:avLst/>
          </a:prstGeom>
        </p:spPr>
      </p:pic>
      <p:pic>
        <p:nvPicPr>
          <p:cNvPr id="10" name="Picture 9">
            <a:hlinkClick r:id="rId7" action="ppaction://hlinksldjump"/>
            <a:extLst>
              <a:ext uri="{FF2B5EF4-FFF2-40B4-BE49-F238E27FC236}">
                <a16:creationId xmlns:a16="http://schemas.microsoft.com/office/drawing/2014/main" id="{67D2142A-5892-4666-ABC5-18758918E7B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653" y="2483787"/>
            <a:ext cx="3217750" cy="437421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4129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 result for yoda face PUZZLED">
            <a:extLst>
              <a:ext uri="{FF2B5EF4-FFF2-40B4-BE49-F238E27FC236}">
                <a16:creationId xmlns:a16="http://schemas.microsoft.com/office/drawing/2014/main" id="{89DD4A65-08B9-4EF5-84A4-AF64E21F4D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0684" y="15612"/>
            <a:ext cx="2801316" cy="1662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04EB59E-D4AB-48DA-80FF-BEEA8682F59E}"/>
              </a:ext>
            </a:extLst>
          </p:cNvPr>
          <p:cNvSpPr/>
          <p:nvPr/>
        </p:nvSpPr>
        <p:spPr>
          <a:xfrm>
            <a:off x="314076" y="508883"/>
            <a:ext cx="8658971" cy="1626041"/>
          </a:xfrm>
          <a:prstGeom prst="wedgeRoundRectCallout">
            <a:avLst>
              <a:gd name="adj1" fmla="val 60027"/>
              <a:gd name="adj2" fmla="val -3738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This is a good solution, but does the alarm clock radio have to inherit from </a:t>
            </a:r>
            <a:r>
              <a:rPr lang="en-US" dirty="0" err="1"/>
              <a:t>AlarmClock</a:t>
            </a:r>
            <a:r>
              <a:rPr lang="en-US" dirty="0"/>
              <a:t> or could it just be aggregated?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E03B5A-48DD-4084-B059-5047275BD5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16" y="2623930"/>
            <a:ext cx="3402451" cy="3668533"/>
          </a:xfrm>
          <a:prstGeom prst="rect">
            <a:avLst/>
          </a:prstGeom>
        </p:spPr>
      </p:pic>
      <p:sp>
        <p:nvSpPr>
          <p:cNvPr id="7" name="Rectangle: Rounded Corners 6">
            <a:hlinkClick r:id="rId6" action="ppaction://hlinksldjump"/>
            <a:extLst>
              <a:ext uri="{FF2B5EF4-FFF2-40B4-BE49-F238E27FC236}">
                <a16:creationId xmlns:a16="http://schemas.microsoft.com/office/drawing/2014/main" id="{7D0466BB-38FF-4332-ADAF-C72F5D547C5D}"/>
              </a:ext>
            </a:extLst>
          </p:cNvPr>
          <p:cNvSpPr/>
          <p:nvPr/>
        </p:nvSpPr>
        <p:spPr>
          <a:xfrm>
            <a:off x="5379058" y="3812651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current solution is fine</a:t>
            </a:r>
          </a:p>
        </p:txBody>
      </p:sp>
      <p:sp>
        <p:nvSpPr>
          <p:cNvPr id="8" name="Rectangle: Rounded Corners 7">
            <a:hlinkClick r:id="rId7" action="ppaction://hlinksldjump"/>
            <a:extLst>
              <a:ext uri="{FF2B5EF4-FFF2-40B4-BE49-F238E27FC236}">
                <a16:creationId xmlns:a16="http://schemas.microsoft.com/office/drawing/2014/main" id="{16091235-0C4C-4AB3-9038-DD4E1447D306}"/>
              </a:ext>
            </a:extLst>
          </p:cNvPr>
          <p:cNvSpPr/>
          <p:nvPr/>
        </p:nvSpPr>
        <p:spPr>
          <a:xfrm>
            <a:off x="5379058" y="4982818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Aggregation of the </a:t>
            </a:r>
            <a:r>
              <a:rPr lang="en-US" dirty="0" err="1"/>
              <a:t>AlarmClock</a:t>
            </a:r>
            <a:r>
              <a:rPr lang="en-US" dirty="0"/>
              <a:t> is </a:t>
            </a:r>
            <a:r>
              <a:rPr lang="en-US" dirty="0" err="1"/>
              <a:t>prefered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36683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Related image">
            <a:extLst>
              <a:ext uri="{FF2B5EF4-FFF2-40B4-BE49-F238E27FC236}">
                <a16:creationId xmlns:a16="http://schemas.microsoft.com/office/drawing/2014/main" id="{D98CBB3D-2674-4DF9-AAFF-ECACB9754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401" y="0"/>
            <a:ext cx="2487599" cy="142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04EB59E-D4AB-48DA-80FF-BEEA8682F59E}"/>
              </a:ext>
            </a:extLst>
          </p:cNvPr>
          <p:cNvSpPr/>
          <p:nvPr/>
        </p:nvSpPr>
        <p:spPr>
          <a:xfrm>
            <a:off x="314076" y="508883"/>
            <a:ext cx="8658971" cy="1626041"/>
          </a:xfrm>
          <a:prstGeom prst="wedgeRoundRectCallout">
            <a:avLst>
              <a:gd name="adj1" fmla="val 60027"/>
              <a:gd name="adj2" fmla="val -3738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By using inheritance here, there is a challenge if your </a:t>
            </a:r>
            <a:r>
              <a:rPr lang="en-US" dirty="0" err="1"/>
              <a:t>AlarmClockRadio</a:t>
            </a:r>
            <a:r>
              <a:rPr lang="en-US" dirty="0"/>
              <a:t> needs a different clock or alarm clock. Aggregation was the better choice.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E03B5A-48DD-4084-B059-5047275BD5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16" y="2623930"/>
            <a:ext cx="3402451" cy="3668533"/>
          </a:xfrm>
          <a:prstGeom prst="rect">
            <a:avLst/>
          </a:prstGeom>
        </p:spPr>
      </p:pic>
      <p:sp>
        <p:nvSpPr>
          <p:cNvPr id="5" name="Rectangle: Rounded Corners 4">
            <a:hlinkClick r:id="rId6" action="ppaction://hlinksldjump"/>
            <a:extLst>
              <a:ext uri="{FF2B5EF4-FFF2-40B4-BE49-F238E27FC236}">
                <a16:creationId xmlns:a16="http://schemas.microsoft.com/office/drawing/2014/main" id="{356EFBB4-8E45-487F-9E19-83AD12B902E1}"/>
              </a:ext>
            </a:extLst>
          </p:cNvPr>
          <p:cNvSpPr/>
          <p:nvPr/>
        </p:nvSpPr>
        <p:spPr>
          <a:xfrm>
            <a:off x="5379058" y="4982818"/>
            <a:ext cx="5748793" cy="787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 the aggregation of </a:t>
            </a:r>
            <a:r>
              <a:rPr lang="en-US" dirty="0" err="1"/>
              <a:t>AlarmClock</a:t>
            </a:r>
            <a:r>
              <a:rPr lang="en-US" dirty="0"/>
              <a:t> solution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5625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UID" val="{C8D104C9-F40B-44CD-BE13-0FC88219041D}"/>
  <p:tag name="ISPRING_RESOURCE_FOLDER" val="C:\Users\Owner\Documents\Drexel\CS350\ACR\CS 350 – Practice Design - AlarmClockRadio\"/>
  <p:tag name="ISPRING_PRESENTATION_PATH" val="C:\Users\Owner\Documents\Drexel\CS350\ACR\CS 350 – Practice Design - AlarmClockRadio.pptx"/>
  <p:tag name="ISPRING_PROJECT_VERSION" val="9"/>
  <p:tag name="ISPRING_PROJECT_FOLDER_UPDATED" val="1"/>
  <p:tag name="ISPRING_SCREEN_RECS_UPDATED" val="C:\Users\Owner\Documents\Drexel\CS350\ACR\CS 350 – Practice Design - AlarmClockRadio\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SCENARIO_PROPERTIES" val="&lt;ScenarioProperties&gt;&lt;passAction&gt;&lt;action&gt;3&lt;/action&gt;&lt;/passAction&gt;&lt;failAction&gt;&lt;action&gt;3&lt;/action&gt;&lt;/failAction&gt;&lt;viewSlidesPolicy&gt;0&lt;/viewSlidesPolicy&gt;&lt;allowInterrupt&gt;1&lt;/allowInterrupt&gt;&lt;/ScenarioProperties&gt;&#10;"/>
  <p:tag name="ISPRING_SCENARIO_FULL_PATH" val="C:\Users\Owner\Documents\Drexel\CS350\ACR\CS 350 – Practice Design - AlarmClockRadio\scenarios\scenario1.scenario"/>
  <p:tag name="ISPRING_SCENARIO_RELATIVE_PATH" val="CS 350 – Practice Design - AlarmClockRadio\scenarios\scenario1.scenario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SCENARIO_PROPERTIES" val="&lt;ScenarioProperties&gt;&lt;passAction&gt;&lt;action&gt;3&lt;/action&gt;&lt;/passAction&gt;&lt;failAction&gt;&lt;action&gt;3&lt;/action&gt;&lt;/failAction&gt;&lt;viewSlidesPolicy&gt;0&lt;/viewSlidesPolicy&gt;&lt;allowInterrupt&gt;1&lt;/allowInterrupt&gt;&lt;/ScenarioProperties&gt;&#10;"/>
  <p:tag name="ISPRING_SCENARIO_FULL_PATH" val="C:\Users\Owner\Documents\Drexel\CS350\ACR\CS 350 – Practice Design - AlarmClockRadio\scenarios\scenario1.scenario"/>
  <p:tag name="ISPRING_SCENARIO_RELATIVE_PATH" val="CS 350 – Practice Design - AlarmClockRadio\scenarios\scenario1.scenario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SCENARIO_PROPERTIES" val="&lt;ScenarioProperties&gt;&lt;passAction&gt;&lt;action&gt;3&lt;/action&gt;&lt;/passAction&gt;&lt;failAction&gt;&lt;action&gt;3&lt;/action&gt;&lt;/failAction&gt;&lt;viewSlidesPolicy&gt;0&lt;/viewSlidesPolicy&gt;&lt;allowInterrupt&gt;1&lt;/allowInterrupt&gt;&lt;/ScenarioProperties&gt;&#10;"/>
  <p:tag name="ISPRING_SCENARIO_FULL_PATH" val="C:\Users\Owner\Documents\Drexel\CS350\ACR\CS 350 – Practice Design - AlarmClockRadio\scenarios\scenario1.scenario"/>
  <p:tag name="ISPRING_SCENARIO_RELATIVE_PATH" val="CS 350 – Practice Design - AlarmClockRadio\scenarios\scenario1.scenario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SCENARIO_PROPERTIES" val="&lt;ScenarioProperties&gt;&lt;passAction&gt;&lt;action&gt;3&lt;/action&gt;&lt;/passAction&gt;&lt;failAction&gt;&lt;action&gt;3&lt;/action&gt;&lt;/failAction&gt;&lt;viewSlidesPolicy&gt;0&lt;/viewSlidesPolicy&gt;&lt;allowInterrupt&gt;1&lt;/allowInterrupt&gt;&lt;/ScenarioProperties&gt;&#10;"/>
  <p:tag name="ISPRING_SCENARIO_FULL_PATH" val="C:\Users\Owner\Documents\Drexel\CS350\ACR\CS 350 – Practice Design - AlarmClockRadio\scenarios\scenario1.scenario"/>
  <p:tag name="ISPRING_SCENARIO_RELATIVE_PATH" val="CS 350 – Practice Design - AlarmClockRadio\scenarios\scenario1.scenario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SCENARIO_PROPERTIES" val="&lt;ScenarioProperties&gt;&lt;passAction&gt;&lt;action&gt;3&lt;/action&gt;&lt;/passAction&gt;&lt;failAction&gt;&lt;action&gt;3&lt;/action&gt;&lt;/failAction&gt;&lt;viewSlidesPolicy&gt;0&lt;/viewSlidesPolicy&gt;&lt;allowInterrupt&gt;1&lt;/allowInterrupt&gt;&lt;/ScenarioProperties&gt;&#10;"/>
  <p:tag name="ISPRING_SCENARIO_FULL_PATH" val="C:\Users\Owner\Documents\Drexel\CS350\ACR\CS 350 – Practice Design - AlarmClockRadio\scenarios\scenario1.scenario"/>
  <p:tag name="ISPRING_SCENARIO_RELATIVE_PATH" val="CS 350 – Practice Design - AlarmClockRadio\scenarios\scenario1.scenario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SCENARIO_PROPERTIES" val="&lt;ScenarioProperties&gt;&lt;passAction&gt;&lt;action&gt;3&lt;/action&gt;&lt;/passAction&gt;&lt;failAction&gt;&lt;action&gt;3&lt;/action&gt;&lt;/failAction&gt;&lt;viewSlidesPolicy&gt;0&lt;/viewSlidesPolicy&gt;&lt;allowInterrupt&gt;1&lt;/allowInterrupt&gt;&lt;/ScenarioProperties&gt;&#10;"/>
  <p:tag name="ISPRING_SCENARIO_FULL_PATH" val="C:\Users\Owner\Documents\Drexel\CS350\ACR\CS 350 – Practice Design - AlarmClockRadio\scenarios\scenario1.scenario"/>
  <p:tag name="ISPRING_SCENARIO_RELATIVE_PATH" val="CS 350 – Practice Design - AlarmClockRadio\scenarios\scenario1.scenario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SCENARIO_PROPERTIES" val="&lt;ScenarioProperties&gt;&lt;passAction&gt;&lt;action&gt;3&lt;/action&gt;&lt;/passAction&gt;&lt;failAction&gt;&lt;action&gt;3&lt;/action&gt;&lt;/failAction&gt;&lt;viewSlidesPolicy&gt;0&lt;/viewSlidesPolicy&gt;&lt;allowInterrupt&gt;1&lt;/allowInterrupt&gt;&lt;/ScenarioProperties&gt;&#10;"/>
  <p:tag name="ISPRING_SCENARIO_FULL_PATH" val="C:\Users\Owner\Documents\Drexel\CS350\ACR\CS 350 – Practice Design - AlarmClockRadio\scenarios\scenario1.scenario"/>
  <p:tag name="ISPRING_SCENARIO_RELATIVE_PATH" val="CS 350 – Practice Design - AlarmClockRadio\scenarios\scenario1.scenario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SCENARIO_PROPERTIES" val="&lt;ScenarioProperties&gt;&lt;passAction&gt;&lt;action&gt;3&lt;/action&gt;&lt;/passAction&gt;&lt;failAction&gt;&lt;action&gt;3&lt;/action&gt;&lt;/failAction&gt;&lt;viewSlidesPolicy&gt;0&lt;/viewSlidesPolicy&gt;&lt;allowInterrupt&gt;1&lt;/allowInterrupt&gt;&lt;/ScenarioProperties&gt;&#10;"/>
  <p:tag name="ISPRING_SCENARIO_FULL_PATH" val="C:\Users\Owner\Documents\Drexel\CS350\ACR\CS 350 – Practice Design - AlarmClockRadio\scenarios\scenario1.scenario"/>
  <p:tag name="ISPRING_SCENARIO_RELATIVE_PATH" val="CS 350 – Practice Design - AlarmClockRadio\scenarios\scenario1.scenario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SCENARIO_PROPERTIES" val="&lt;ScenarioProperties&gt;&lt;passAction&gt;&lt;action&gt;3&lt;/action&gt;&lt;/passAction&gt;&lt;failAction&gt;&lt;action&gt;3&lt;/action&gt;&lt;/failAction&gt;&lt;viewSlidesPolicy&gt;0&lt;/viewSlidesPolicy&gt;&lt;allowInterrupt&gt;1&lt;/allowInterrupt&gt;&lt;/ScenarioProperties&gt;&#10;"/>
  <p:tag name="ISPRING_SCENARIO_FULL_PATH" val="C:\Users\Owner\Documents\Drexel\CS350\ACR\CS 350 – Practice Design - AlarmClockRadio\scenarios\scenario1.scenario"/>
  <p:tag name="ISPRING_SCENARIO_RELATIVE_PATH" val="CS 350 – Practice Design - AlarmClockRadio\scenarios\scenario1.scenario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SCENARIO_PROPERTIES" val="&lt;ScenarioProperties&gt;&lt;passAction&gt;&lt;action&gt;3&lt;/action&gt;&lt;/passAction&gt;&lt;failAction&gt;&lt;action&gt;3&lt;/action&gt;&lt;/failAction&gt;&lt;viewSlidesPolicy&gt;0&lt;/viewSlidesPolicy&gt;&lt;allowInterrupt&gt;1&lt;/allowInterrupt&gt;&lt;/ScenarioProperties&gt;&#10;"/>
  <p:tag name="ISPRING_SCENARIO_FULL_PATH" val="C:\Users\Owner\Documents\Drexel\CS350\ACR\CS 350 – Practice Design - AlarmClockRadio\scenarios\scenario1.scenario"/>
  <p:tag name="ISPRING_SCENARIO_RELATIVE_PATH" val="CS 350 – Practice Design - AlarmClockRadio\scenarios\scenario1.scenario"/>
</p:tagLst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120</TotalTime>
  <Words>395</Words>
  <Application>Microsoft Office PowerPoint</Application>
  <PresentationFormat>Widescreen</PresentationFormat>
  <Paragraphs>45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Courier New</vt:lpstr>
      <vt:lpstr>Depth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350 – Practice Design</dc:title>
  <dc:creator>Jeff Salvage</dc:creator>
  <cp:lastModifiedBy>Jeff Salvage</cp:lastModifiedBy>
  <cp:revision>16</cp:revision>
  <dcterms:created xsi:type="dcterms:W3CDTF">2018-08-04T13:14:09Z</dcterms:created>
  <dcterms:modified xsi:type="dcterms:W3CDTF">2018-09-24T14:07:04Z</dcterms:modified>
</cp:coreProperties>
</file>

<file path=docProps/thumbnail.jpeg>
</file>